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15"/>
  </p:notes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1F5FE-DCC2-427F-AFE7-4FEF7CB6B417}">
          <p14:sldIdLst/>
        </p14:section>
        <p14:section name="Untitled Section" id="{0432FF13-107D-4CA7-B79E-73ECF15F5110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94619" autoAdjust="0"/>
  </p:normalViewPr>
  <p:slideViewPr>
    <p:cSldViewPr snapToGrid="0">
      <p:cViewPr varScale="1">
        <p:scale>
          <a:sx n="156" d="100"/>
          <a:sy n="156" d="100"/>
        </p:scale>
        <p:origin x="116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4472-26B8-44E5-A401-1B56A986C96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8F2C0-77A5-4768-8211-9BF155A5F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8A07-D867-43E3-9957-FE25287FDE7F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FDB9-5E87-415F-8144-004C6D344A0D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BEED-8D2D-489E-950D-DBD5F84F1390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91A-8565-4D13-A052-22B8FD849ADC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2A10-3379-42B8-BF26-A1DAC98F6123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1F83-E0E8-474A-8309-D58572E4138F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82BE-4A37-403D-A24B-A32047C64FBE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C366-CE4A-44E0-8FCF-7BBD793606F2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E3CD-03A6-4318-B55D-50B3C7E2786B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AD1789E-A418-4A7D-BD4E-66041EFA1856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2428-99E2-4130-9C98-BBE8598E28C9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CE182A4-13DF-478D-9356-FB716B79A2E7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DE2-1902-7558-0FF4-B0D5C8D2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0DA-D72E-3DC2-E1F8-A33C69C6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8675"/>
            <a:ext cx="10993549" cy="1548581"/>
          </a:xfrm>
        </p:spPr>
        <p:txBody>
          <a:bodyPr>
            <a:normAutofit/>
          </a:bodyPr>
          <a:lstStyle/>
          <a:p>
            <a:r>
              <a:rPr lang="en-US" dirty="0"/>
              <a:t>The history of UI architecture design approaches. From code-behind to MVVM.</a:t>
            </a:r>
            <a:br>
              <a:rPr lang="en-US" dirty="0"/>
            </a:br>
            <a:r>
              <a:rPr lang="en-US" sz="1600" dirty="0"/>
              <a:t>Part 1: INTRO. Back in the days. CODE-BEHIND.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DFBE-D105-2416-7596-3C7F6DA71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by: Fedor Reznik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4817F34F-6158-CB9B-8113-02D5ABAD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7DCC-BBBF-B16C-B9D9-93E0A995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2D6-9F09-4A3C-7AAD-A1815C1A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 Decline</a:t>
            </a:r>
          </a:p>
        </p:txBody>
      </p:sp>
      <p:pic>
        <p:nvPicPr>
          <p:cNvPr id="7" name="Content Placeholder 6" descr="A person in a mask holding a sign&#10;&#10;AI-generated content may be incorrect.">
            <a:extLst>
              <a:ext uri="{FF2B5EF4-FFF2-40B4-BE49-F238E27FC236}">
                <a16:creationId xmlns:a16="http://schemas.microsoft.com/office/drawing/2014/main" id="{CA25F2A9-C4AE-3B78-8B7B-67B4653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58" y="1595438"/>
            <a:ext cx="3147483" cy="4721225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8507F2-7D0C-DA91-5B8B-A1E85DA5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89D296-7913-131C-5CFE-DC48721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2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339E-29A2-9D49-D788-EE490C8E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4BC-B06C-40ED-2F89-27EAE315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5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3C3B-3BD4-8928-A7E0-92F31C78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08364"/>
            <a:ext cx="11029615" cy="4752153"/>
          </a:xfrm>
        </p:spPr>
        <p:txBody>
          <a:bodyPr anchor="ctr"/>
          <a:lstStyle/>
          <a:p>
            <a:r>
              <a:rPr lang="en-US" b="1" dirty="0"/>
              <a:t>About me. </a:t>
            </a:r>
            <a:r>
              <a:rPr lang="en-US" dirty="0"/>
              <a:t>20+ years of </a:t>
            </a:r>
            <a:r>
              <a:rPr lang="en-US" dirty="0" err="1"/>
              <a:t>.Net</a:t>
            </a:r>
            <a:r>
              <a:rPr lang="en-US" dirty="0"/>
              <a:t>. JB &amp; DB.</a:t>
            </a:r>
            <a:endParaRPr lang="en-US" b="1" dirty="0"/>
          </a:p>
          <a:p>
            <a:r>
              <a:rPr lang="en-US" b="1" dirty="0"/>
              <a:t>The purpose: </a:t>
            </a:r>
            <a:r>
              <a:rPr lang="en-US" dirty="0"/>
              <a:t>summarizing the experience</a:t>
            </a:r>
            <a:r>
              <a:rPr lang="en-US" b="1" dirty="0"/>
              <a:t>. </a:t>
            </a:r>
            <a:r>
              <a:rPr lang="en-US" dirty="0"/>
              <a:t>Highly opinionated.</a:t>
            </a:r>
          </a:p>
          <a:p>
            <a:r>
              <a:rPr lang="en-US" b="1" dirty="0"/>
              <a:t>Historically incorrect: </a:t>
            </a:r>
            <a:r>
              <a:rPr lang="en-US" dirty="0"/>
              <a:t>MVC pattern older than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b="1" dirty="0"/>
              <a:t>The code &amp; domain: </a:t>
            </a:r>
            <a:r>
              <a:rPr lang="en-US" dirty="0"/>
              <a:t>very simple.</a:t>
            </a:r>
          </a:p>
          <a:p>
            <a:r>
              <a:rPr lang="en-US" b="1" dirty="0"/>
              <a:t>The place for discussion: </a:t>
            </a:r>
            <a:r>
              <a:rPr lang="en-US" dirty="0"/>
              <a:t>LinkedIn.</a:t>
            </a:r>
            <a:endParaRPr lang="en-US" b="1" dirty="0"/>
          </a:p>
          <a:p>
            <a:r>
              <a:rPr lang="en-US" b="1" dirty="0"/>
              <a:t>All links in description.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8475D-C5EF-9DC0-8725-BC05AD28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75A4DE-E289-A6F8-EFCB-F4C8B005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800-9EFF-0C75-572E-43494F11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and First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A6FB-C0AB-7251-4BB9-29555EE5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3871"/>
            <a:ext cx="11029615" cy="4732337"/>
          </a:xfrm>
        </p:spPr>
        <p:txBody>
          <a:bodyPr anchor="t"/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DOMAIN: </a:t>
            </a:r>
          </a:p>
          <a:p>
            <a:pPr lvl="1" algn="just"/>
            <a:r>
              <a:rPr lang="en-US" dirty="0"/>
              <a:t>Cat feeders' business.</a:t>
            </a:r>
          </a:p>
          <a:p>
            <a:pPr lvl="1" algn="just"/>
            <a:r>
              <a:rPr lang="en-US" dirty="0"/>
              <a:t>New opportunity - Bluetooth. </a:t>
            </a:r>
            <a:r>
              <a:rPr lang="en-US" dirty="0" err="1"/>
              <a:t>ICatFeederDriver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aim: a desktop app.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FIRST USER STORY: </a:t>
            </a:r>
            <a:r>
              <a:rPr lang="en-US" dirty="0"/>
              <a:t>implement MVP.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88C0E-846E-50E5-CB1D-B194C8F8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76DAA-6107-D977-39C7-B5D08DC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4389-ADF2-E39B-7799-BCEAC9B7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20F2-358C-CBF9-55AF-42993613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E06F-3648-4A34-2479-343E687B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ASSUMPTIONS:</a:t>
            </a:r>
            <a:endParaRPr lang="en-US" dirty="0"/>
          </a:p>
          <a:p>
            <a:pPr algn="just"/>
            <a:r>
              <a:rPr lang="en-US" dirty="0"/>
              <a:t>Expertise in WinForms.</a:t>
            </a:r>
          </a:p>
          <a:p>
            <a:pPr algn="just"/>
            <a:r>
              <a:rPr lang="en-US" dirty="0"/>
              <a:t>Code-behind is “easy &amp; quick”.</a:t>
            </a:r>
            <a:endParaRPr lang="ru-RU" dirty="0"/>
          </a:p>
          <a:p>
            <a:pPr algn="just"/>
            <a:endParaRPr lang="ru-RU" dirty="0"/>
          </a:p>
          <a:p>
            <a:pPr marL="0" indent="0" algn="ctr">
              <a:buNone/>
            </a:pPr>
            <a:r>
              <a:rPr lang="en-US" sz="3200" b="1" dirty="0"/>
              <a:t>LET’S CODE!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77E86-605D-1058-B44E-4A62EBF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47401E-77E9-85C4-ADD8-4C57237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36AA-B465-80D6-7A84-863B6042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D305-D15C-CBC7-72F2-29B230F9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7689-F402-23F1-E6E0-5186F974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ISSUES:</a:t>
            </a:r>
          </a:p>
          <a:p>
            <a:pPr algn="just"/>
            <a:r>
              <a:rPr lang="en-US" b="1" dirty="0"/>
              <a:t>Testing phase: </a:t>
            </a:r>
            <a:r>
              <a:rPr lang="en-US" dirty="0"/>
              <a:t>QA has spotted a bug.</a:t>
            </a:r>
            <a:endParaRPr lang="en-US" b="1" dirty="0"/>
          </a:p>
          <a:p>
            <a:pPr algn="just"/>
            <a:r>
              <a:rPr lang="en-US" b="1" dirty="0"/>
              <a:t>After release: </a:t>
            </a:r>
            <a:r>
              <a:rPr lang="en-US" dirty="0"/>
              <a:t>missed memory leak.</a:t>
            </a:r>
          </a:p>
          <a:p>
            <a:pPr algn="just"/>
            <a:endParaRPr lang="en-US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DISASTER! LET’S FIX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DE449D-1491-A72D-6E2D-84B32A47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7F303A-A663-04A9-732D-604CA9B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C81D3-A327-CF74-9452-D181A3C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D566-05FE-8D7C-47DF-C4DF691E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6160-0237-3750-66DD-6AF363AB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OUTCOME:</a:t>
            </a:r>
          </a:p>
          <a:p>
            <a:pPr algn="just"/>
            <a:r>
              <a:rPr lang="en-US" dirty="0"/>
              <a:t>Mix of UI and functional related code.</a:t>
            </a:r>
          </a:p>
          <a:p>
            <a:pPr algn="just"/>
            <a:r>
              <a:rPr lang="en-US" dirty="0"/>
              <a:t>No tests. QA – rules. Regression testing boredom.</a:t>
            </a:r>
          </a:p>
          <a:p>
            <a:pPr algn="just"/>
            <a:r>
              <a:rPr lang="en-US" dirty="0"/>
              <a:t>Separation of duties: “UI-guru” vs “Tech-guru”.</a:t>
            </a:r>
          </a:p>
          <a:p>
            <a:pPr algn="just"/>
            <a:r>
              <a:rPr lang="en-US" dirty="0"/>
              <a:t>Not only </a:t>
            </a:r>
            <a:r>
              <a:rPr lang="en-US" dirty="0" err="1"/>
              <a:t>IDisposable</a:t>
            </a:r>
            <a:r>
              <a:rPr lang="en-US" dirty="0"/>
              <a:t>. “Operation” ownership.</a:t>
            </a:r>
          </a:p>
          <a:p>
            <a:pPr algn="just"/>
            <a:r>
              <a:rPr lang="en-US" dirty="0"/>
              <a:t>Work in parallel. The nightmare of merge conflicts.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FORMALIZING =&gt; NFRS!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A8A54C-3B31-C89A-63FD-87EE210C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3747F1-BBB4-AEA9-A496-A1A6FCD0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3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CB3C-667A-BA16-2031-DE8E0243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14C-3BF4-9BB3-510D-F6A2961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Not only user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B76B-A10B-3CFB-F12D-733557D9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DEFINITION: </a:t>
            </a:r>
            <a:r>
              <a:rPr lang="en-US" dirty="0"/>
              <a:t>a non-functional requirement (NFR) is a requirement that specifies criteria that can be used to judge the operation of a system, rather than specific </a:t>
            </a:r>
            <a:r>
              <a:rPr lang="en-US" dirty="0" err="1"/>
              <a:t>behaviours</a:t>
            </a:r>
            <a:r>
              <a:rPr lang="en-US" dirty="0"/>
              <a:t>. They are contrasted with functional requirements that define specific behavior or functions.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SUBSET FOR ASSESSMENT:</a:t>
            </a:r>
          </a:p>
          <a:p>
            <a:pPr algn="just"/>
            <a:r>
              <a:rPr lang="en-US" dirty="0"/>
              <a:t>Testability – logical, component, e2e, etc. Magneto automation story.</a:t>
            </a:r>
          </a:p>
          <a:p>
            <a:pPr algn="just"/>
            <a:r>
              <a:rPr lang="en-US" dirty="0"/>
              <a:t>Extensibility – new features, customizations.</a:t>
            </a:r>
          </a:p>
          <a:p>
            <a:pPr algn="just"/>
            <a:r>
              <a:rPr lang="en-US" dirty="0"/>
              <a:t>Adaptability – technology change. Taxi-driver story.</a:t>
            </a:r>
          </a:p>
          <a:p>
            <a:pPr algn="just"/>
            <a:r>
              <a:rPr lang="en-US" dirty="0"/>
              <a:t>Effectiveness – development speed. How many team members?</a:t>
            </a:r>
          </a:p>
          <a:p>
            <a:pPr algn="just"/>
            <a:r>
              <a:rPr lang="en-US" dirty="0"/>
              <a:t>Reusability –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r>
              <a:rPr lang="en-US" dirty="0"/>
              <a:t> Components. Coupling &amp; Cohesion. </a:t>
            </a:r>
          </a:p>
          <a:p>
            <a:pPr algn="just"/>
            <a:r>
              <a:rPr lang="en-US" dirty="0"/>
              <a:t>Readability -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8A5DC5-537A-4BEF-ABEE-B8CB36B6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F1A18C-BFD3-5306-75E5-DA4D836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59A7-C615-F651-EEAA-7AC5A8EC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93BF-9AEF-875C-E48F-5740C261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 (CB). Assessment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62217E-4FB7-43CF-7D92-8BB541727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458771"/>
              </p:ext>
            </p:extLst>
          </p:nvPr>
        </p:nvGraphicFramePr>
        <p:xfrm>
          <a:off x="581024" y="1467989"/>
          <a:ext cx="110296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2195550069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697122618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3656379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6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1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forms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6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is mixed with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With merge conflicts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7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UserControls</a:t>
                      </a:r>
                      <a:r>
                        <a:rPr lang="en-US" sz="1600" dirty="0"/>
                        <a:t> 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 KLOC story.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850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41A2B5-73CD-89B7-7FFE-F4A324D00877}"/>
              </a:ext>
            </a:extLst>
          </p:cNvPr>
          <p:cNvSpPr txBox="1"/>
          <p:nvPr/>
        </p:nvSpPr>
        <p:spPr>
          <a:xfrm>
            <a:off x="581024" y="4996632"/>
            <a:ext cx="1102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Legend: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  <a:sym typeface="Wingdings" panose="05000000000000000000" pitchFamily="2" charset="2"/>
              </a:rPr>
              <a:t> </a:t>
            </a:r>
            <a:r>
              <a:rPr lang="en-US" sz="1600" dirty="0">
                <a:sym typeface="Wingdings" panose="05000000000000000000" pitchFamily="2" charset="2"/>
              </a:rPr>
              <a:t>- low,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/>
              <a:t>oderate,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/>
              <a:t>igh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A514C0-57C6-AC9B-111B-BC604930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4B24E1-036A-4E7D-3223-285F5629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8828-CBB8-3185-E04A-B8D5EADF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6E-3EDF-608E-D53E-DBBE88E9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14E9-1D7F-5948-F9AC-D3B36E7B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THE BLASPHEMY: </a:t>
            </a:r>
            <a:r>
              <a:rPr lang="en-US" dirty="0"/>
              <a:t>it might work!</a:t>
            </a:r>
          </a:p>
          <a:p>
            <a:pPr algn="just"/>
            <a:r>
              <a:rPr lang="en-US" dirty="0"/>
              <a:t>SRP Forms. CRUDs.</a:t>
            </a:r>
          </a:p>
          <a:p>
            <a:pPr algn="just"/>
            <a:r>
              <a:rPr lang="en-US" dirty="0"/>
              <a:t>Multiple-windows.</a:t>
            </a:r>
          </a:p>
          <a:p>
            <a:pPr algn="just"/>
            <a:r>
              <a:rPr lang="en-US" dirty="0"/>
              <a:t>Confirmation dialogs.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EEA39D-AB2B-90C7-0F32-DD3FFF65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AB02AB-34C8-97F8-73FD-E29F1803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99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{9BB9F5F2-3A1A-46E9-A5C4-4A0B6CF830EA}TF201209c3-d067-44f9-a26f-c8f216c44313bb3a568c_win32-3fcf631d8551</Template>
  <TotalTime>519</TotalTime>
  <Words>458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The history of UI architecture design approaches. From code-behind to MVVM. Part 1: INTRO. Back in the days. CODE-BEHIND.</vt:lpstr>
      <vt:lpstr>Intro</vt:lpstr>
      <vt:lpstr>domain and First user story</vt:lpstr>
      <vt:lpstr>Back in the days. Code-behind.</vt:lpstr>
      <vt:lpstr>Back in the days. Code-behind.</vt:lpstr>
      <vt:lpstr>Back in the days. Code-behind.</vt:lpstr>
      <vt:lpstr>Not only user stories.</vt:lpstr>
      <vt:lpstr>Back in the days. Code-behind (CB). Assessment</vt:lpstr>
      <vt:lpstr>Back in the days. Code-behind.</vt:lpstr>
      <vt:lpstr>Back in the days. Code-behind. Decline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Fedor Reznik</dc:creator>
  <cp:lastModifiedBy>Fedor Reznik</cp:lastModifiedBy>
  <cp:revision>57</cp:revision>
  <dcterms:created xsi:type="dcterms:W3CDTF">2025-06-05T16:21:22Z</dcterms:created>
  <dcterms:modified xsi:type="dcterms:W3CDTF">2025-06-17T17:03:42Z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